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4"/>
  </p:sldMasterIdLst>
  <p:sldIdLst>
    <p:sldId id="256" r:id="rId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B0F2F4-64EF-21E9-6F1D-FBBD13000E5D}" v="732" dt="2021-04-27T13:10:38.7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93" d="100"/>
          <a:sy n="93" d="100"/>
        </p:scale>
        <p:origin x="77" y="1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10/16/2026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383077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318778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10/16/2026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947396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10/16/2026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28348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10/16/2026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266490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10/16/2026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13951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10/16/2026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610946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48408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24842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929162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80208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10/16/2026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4260591363"/>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5" descr="Logo&#10;&#10;Description automatically generated">
            <a:extLst>
              <a:ext uri="{FF2B5EF4-FFF2-40B4-BE49-F238E27FC236}">
                <a16:creationId xmlns:a16="http://schemas.microsoft.com/office/drawing/2014/main" id="{142B6D35-1C23-4F91-B3DB-C2965148D68C}"/>
              </a:ext>
            </a:extLst>
          </p:cNvPr>
          <p:cNvPicPr>
            <a:picLocks noChangeAspect="1"/>
          </p:cNvPicPr>
          <p:nvPr/>
        </p:nvPicPr>
        <p:blipFill>
          <a:blip r:embed="rId2"/>
          <a:stretch>
            <a:fillRect/>
          </a:stretch>
        </p:blipFill>
        <p:spPr>
          <a:xfrm>
            <a:off x="5261781" y="2926864"/>
            <a:ext cx="1252341" cy="1754327"/>
          </a:xfrm>
          <a:prstGeom prst="rect">
            <a:avLst/>
          </a:prstGeom>
        </p:spPr>
      </p:pic>
      <p:sp>
        <p:nvSpPr>
          <p:cNvPr id="6" name="Rectangle: Rounded Corners 5">
            <a:extLst>
              <a:ext uri="{FF2B5EF4-FFF2-40B4-BE49-F238E27FC236}">
                <a16:creationId xmlns:a16="http://schemas.microsoft.com/office/drawing/2014/main" id="{31FA362F-80EB-4AA2-9156-9527C054655B}"/>
              </a:ext>
            </a:extLst>
          </p:cNvPr>
          <p:cNvSpPr/>
          <p:nvPr/>
        </p:nvSpPr>
        <p:spPr>
          <a:xfrm>
            <a:off x="356690" y="282765"/>
            <a:ext cx="11486864" cy="2229132"/>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rgbClr val="FFC000"/>
              </a:solidFill>
            </a:endParaRPr>
          </a:p>
          <a:p>
            <a:pPr algn="ctr"/>
            <a:endParaRPr lang="en-GB" sz="2800" b="1" dirty="0">
              <a:solidFill>
                <a:srgbClr val="FFC000"/>
              </a:solidFill>
            </a:endParaRPr>
          </a:p>
          <a:p>
            <a:pPr algn="ctr"/>
            <a:endParaRPr lang="en-GB" sz="2800" b="1" dirty="0">
              <a:solidFill>
                <a:srgbClr val="FFC000"/>
              </a:solidFill>
            </a:endParaRPr>
          </a:p>
          <a:p>
            <a:pPr algn="ctr"/>
            <a:r>
              <a:rPr lang="en-GB" sz="2800" b="1" dirty="0">
                <a:solidFill>
                  <a:srgbClr val="FFC000"/>
                </a:solidFill>
              </a:rPr>
              <a:t>Our Vision                         Ein </a:t>
            </a:r>
            <a:r>
              <a:rPr lang="en-GB" sz="2800" b="1" dirty="0" err="1">
                <a:solidFill>
                  <a:srgbClr val="FFC000"/>
                </a:solidFill>
              </a:rPr>
              <a:t>Gweledigaeth</a:t>
            </a:r>
            <a:endParaRPr lang="en-GB" sz="2800" b="1" dirty="0">
              <a:solidFill>
                <a:srgbClr val="FFC000"/>
              </a:solidFill>
            </a:endParaRPr>
          </a:p>
          <a:p>
            <a:r>
              <a:rPr lang="en-GB" sz="1200" b="1" i="1" dirty="0" err="1">
                <a:solidFill>
                  <a:schemeClr val="tx1"/>
                </a:solidFill>
                <a:latin typeface="Arial"/>
                <a:cs typeface="Calibri"/>
              </a:rPr>
              <a:t>Glenboi</a:t>
            </a:r>
            <a:r>
              <a:rPr lang="en-GB" sz="1200" b="1" i="1" dirty="0">
                <a:solidFill>
                  <a:schemeClr val="tx1"/>
                </a:solidFill>
                <a:latin typeface="Arial"/>
                <a:cs typeface="Calibri"/>
              </a:rPr>
              <a:t> Community Primary School is a caring, community focused school. We nurture positive relationships, and value and respect our pupils and families. We form strong partnerships with our wider community which enhance our pupils’ learning experiences.</a:t>
            </a:r>
          </a:p>
          <a:p>
            <a:endParaRPr lang="en-GB" sz="1200" b="1" i="1" dirty="0">
              <a:solidFill>
                <a:schemeClr val="tx1"/>
              </a:solidFill>
              <a:latin typeface="Arial"/>
              <a:cs typeface="Calibri"/>
            </a:endParaRPr>
          </a:p>
          <a:p>
            <a:r>
              <a:rPr lang="en-GB" sz="1200" b="1" i="1" dirty="0">
                <a:solidFill>
                  <a:schemeClr val="tx1"/>
                </a:solidFill>
                <a:latin typeface="Arial"/>
                <a:cs typeface="Calibri"/>
              </a:rPr>
              <a:t>Together we create a happy, safe, inclusive school, where every child accesses exciting and engaging pupil led learning opportunities. We encourage challenge, and build ambitious capable learners who are resilient and have high aspirations for a successful future.</a:t>
            </a:r>
          </a:p>
          <a:p>
            <a:endParaRPr lang="en-GB" sz="1200" b="1" i="1" dirty="0">
              <a:solidFill>
                <a:schemeClr val="tx1"/>
              </a:solidFill>
              <a:latin typeface="Arial"/>
              <a:cs typeface="Calibri"/>
            </a:endParaRPr>
          </a:p>
          <a:p>
            <a:r>
              <a:rPr lang="en-GB" sz="1200" b="1" i="1" dirty="0">
                <a:solidFill>
                  <a:schemeClr val="tx1"/>
                </a:solidFill>
                <a:latin typeface="Arial"/>
                <a:cs typeface="Calibri"/>
              </a:rPr>
              <a:t>As a nurturing school, we prioritise the wellbeing of all members of our community. We encourage our learners to be ethical citizens, who are aware of local and global issues, and who respect the world, it’s cultures and communities.</a:t>
            </a:r>
          </a:p>
          <a:p>
            <a:endParaRPr lang="en-GB" sz="1200" b="1" i="1" dirty="0">
              <a:solidFill>
                <a:schemeClr val="tx1"/>
              </a:solidFill>
              <a:latin typeface="Arial"/>
              <a:cs typeface="Calibri"/>
            </a:endParaRPr>
          </a:p>
          <a:p>
            <a:endParaRPr lang="en-GB" sz="1200" b="1" i="1" dirty="0">
              <a:solidFill>
                <a:schemeClr val="tx1"/>
              </a:solidFill>
              <a:latin typeface="Arial"/>
              <a:cs typeface="Calibri"/>
            </a:endParaRPr>
          </a:p>
          <a:p>
            <a:endParaRPr lang="en-GB" sz="1200" b="1" i="1" dirty="0">
              <a:solidFill>
                <a:schemeClr val="tx1"/>
              </a:solidFill>
              <a:latin typeface="Arial"/>
              <a:cs typeface="Calibri"/>
            </a:endParaRPr>
          </a:p>
          <a:p>
            <a:endParaRPr lang="en-GB" sz="1200" b="1" i="1" dirty="0">
              <a:solidFill>
                <a:schemeClr val="tx1"/>
              </a:solidFill>
              <a:latin typeface="Arial"/>
              <a:cs typeface="Calibri"/>
            </a:endParaRPr>
          </a:p>
          <a:p>
            <a:endParaRPr lang="en-GB" sz="1200" b="1" i="1" dirty="0">
              <a:solidFill>
                <a:schemeClr val="tx1"/>
              </a:solidFill>
              <a:latin typeface="Arial"/>
              <a:cs typeface="Calibri"/>
            </a:endParaRPr>
          </a:p>
          <a:p>
            <a:pPr algn="ctr"/>
            <a:endParaRPr lang="en-GB" sz="2800" b="1" dirty="0">
              <a:solidFill>
                <a:srgbClr val="FFC000"/>
              </a:solidFill>
              <a:cs typeface="Calibri"/>
            </a:endParaRPr>
          </a:p>
        </p:txBody>
      </p:sp>
      <p:sp>
        <p:nvSpPr>
          <p:cNvPr id="7" name="TextBox 6">
            <a:extLst>
              <a:ext uri="{FF2B5EF4-FFF2-40B4-BE49-F238E27FC236}">
                <a16:creationId xmlns:a16="http://schemas.microsoft.com/office/drawing/2014/main" id="{D08AA2CC-FBD0-44A7-B7EE-AFC6D5D467D8}"/>
              </a:ext>
            </a:extLst>
          </p:cNvPr>
          <p:cNvSpPr txBox="1"/>
          <p:nvPr/>
        </p:nvSpPr>
        <p:spPr>
          <a:xfrm>
            <a:off x="295898" y="2710753"/>
            <a:ext cx="4491821" cy="2031325"/>
          </a:xfrm>
          <a:prstGeom prst="rect">
            <a:avLst/>
          </a:prstGeom>
          <a:noFill/>
          <a:ln w="2857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i="1" dirty="0">
                <a:ea typeface="+mn-lt"/>
                <a:cs typeface="+mn-lt"/>
              </a:rPr>
              <a:t>Our Values</a:t>
            </a:r>
          </a:p>
          <a:p>
            <a:pPr marL="285750" indent="-285750" algn="l">
              <a:buFont typeface="Arial" panose="020B0604020202020204" pitchFamily="34" charset="0"/>
              <a:buChar char="•"/>
            </a:pPr>
            <a:r>
              <a:rPr lang="en-GB" b="0" i="0" dirty="0">
                <a:solidFill>
                  <a:srgbClr val="000000"/>
                </a:solidFill>
                <a:effectLst/>
              </a:rPr>
              <a:t>Positivity – September / October</a:t>
            </a:r>
          </a:p>
          <a:p>
            <a:pPr marL="285750" indent="-285750" algn="l">
              <a:buFont typeface="Arial" panose="020B0604020202020204" pitchFamily="34" charset="0"/>
              <a:buChar char="•"/>
            </a:pPr>
            <a:r>
              <a:rPr lang="en-GB" b="0" i="0" dirty="0">
                <a:solidFill>
                  <a:srgbClr val="000000"/>
                </a:solidFill>
                <a:effectLst/>
              </a:rPr>
              <a:t>Resilience - November / December</a:t>
            </a:r>
          </a:p>
          <a:p>
            <a:pPr marL="285750" indent="-285750" algn="l">
              <a:buFont typeface="Arial" panose="020B0604020202020204" pitchFamily="34" charset="0"/>
              <a:buChar char="•"/>
            </a:pPr>
            <a:r>
              <a:rPr lang="en-GB" b="0" i="0" dirty="0">
                <a:solidFill>
                  <a:srgbClr val="000000"/>
                </a:solidFill>
                <a:effectLst/>
              </a:rPr>
              <a:t>Respect – January / February</a:t>
            </a:r>
          </a:p>
          <a:p>
            <a:pPr marL="285750" indent="-285750" algn="l">
              <a:buFont typeface="Arial" panose="020B0604020202020204" pitchFamily="34" charset="0"/>
              <a:buChar char="•"/>
            </a:pPr>
            <a:r>
              <a:rPr lang="en-GB" b="0" i="0" dirty="0">
                <a:solidFill>
                  <a:srgbClr val="000000"/>
                </a:solidFill>
                <a:effectLst/>
              </a:rPr>
              <a:t>Honesty – March / April / May</a:t>
            </a:r>
          </a:p>
          <a:p>
            <a:pPr marL="285750" indent="-285750" algn="l">
              <a:buFont typeface="Arial" panose="020B0604020202020204" pitchFamily="34" charset="0"/>
              <a:buChar char="•"/>
            </a:pPr>
            <a:r>
              <a:rPr lang="en-GB" b="0" i="0" dirty="0">
                <a:solidFill>
                  <a:srgbClr val="000000"/>
                </a:solidFill>
                <a:effectLst/>
              </a:rPr>
              <a:t>Appreciation - Gratitude – June / July</a:t>
            </a:r>
          </a:p>
          <a:p>
            <a:pPr algn="ctr"/>
            <a:endParaRPr lang="en-GB" dirty="0">
              <a:ea typeface="+mn-lt"/>
              <a:cs typeface="+mn-lt"/>
            </a:endParaRPr>
          </a:p>
        </p:txBody>
      </p:sp>
      <p:sp>
        <p:nvSpPr>
          <p:cNvPr id="8" name="TextBox 7">
            <a:extLst>
              <a:ext uri="{FF2B5EF4-FFF2-40B4-BE49-F238E27FC236}">
                <a16:creationId xmlns:a16="http://schemas.microsoft.com/office/drawing/2014/main" id="{C611FE10-71F9-44EA-A500-D459D2F9670F}"/>
              </a:ext>
            </a:extLst>
          </p:cNvPr>
          <p:cNvSpPr txBox="1"/>
          <p:nvPr/>
        </p:nvSpPr>
        <p:spPr>
          <a:xfrm>
            <a:off x="7143324" y="2849253"/>
            <a:ext cx="4562901" cy="2031325"/>
          </a:xfrm>
          <a:prstGeom prst="rect">
            <a:avLst/>
          </a:prstGeom>
          <a:noFill/>
          <a:ln w="2857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i="1" dirty="0">
                <a:ea typeface="+mn-lt"/>
                <a:cs typeface="+mn-lt"/>
              </a:rPr>
              <a:t>Our Aspirations &amp; Skills</a:t>
            </a:r>
          </a:p>
          <a:p>
            <a:pPr marL="285750" indent="-285750">
              <a:buFont typeface="Arial" panose="020B0604020202020204" pitchFamily="34" charset="0"/>
              <a:buChar char="•"/>
            </a:pPr>
            <a:r>
              <a:rPr lang="en-GB" i="1" dirty="0">
                <a:ea typeface="+mn-lt"/>
                <a:cs typeface="+mn-lt"/>
              </a:rPr>
              <a:t>We have confidence and self-belief</a:t>
            </a:r>
          </a:p>
          <a:p>
            <a:pPr marL="285750" indent="-285750">
              <a:buFont typeface="Arial" panose="020B0604020202020204" pitchFamily="34" charset="0"/>
              <a:buChar char="•"/>
            </a:pPr>
            <a:r>
              <a:rPr lang="en-GB" i="1" dirty="0">
                <a:ea typeface="+mn-lt"/>
                <a:cs typeface="+mn-lt"/>
              </a:rPr>
              <a:t>We have excellent literacy, numeracy and ICT skills</a:t>
            </a:r>
          </a:p>
          <a:p>
            <a:pPr marL="285750" indent="-285750">
              <a:buFont typeface="Arial" panose="020B0604020202020204" pitchFamily="34" charset="0"/>
              <a:buChar char="•"/>
            </a:pPr>
            <a:r>
              <a:rPr lang="en-GB" i="1" dirty="0">
                <a:ea typeface="+mn-lt"/>
                <a:cs typeface="+mn-lt"/>
              </a:rPr>
              <a:t>We have dreams and ambitions</a:t>
            </a:r>
          </a:p>
          <a:p>
            <a:pPr marL="285750" indent="-285750">
              <a:buFont typeface="Arial" panose="020B0604020202020204" pitchFamily="34" charset="0"/>
              <a:buChar char="•"/>
            </a:pPr>
            <a:r>
              <a:rPr lang="en-GB" i="1" dirty="0">
                <a:ea typeface="+mn-lt"/>
                <a:cs typeface="+mn-lt"/>
              </a:rPr>
              <a:t>We have the skills to succeed.</a:t>
            </a:r>
            <a:endParaRPr lang="en-GB" b="1" i="1" dirty="0">
              <a:cs typeface="Calibri" panose="020F0502020204030204"/>
            </a:endParaRPr>
          </a:p>
          <a:p>
            <a:pPr algn="ctr"/>
            <a:endParaRPr lang="en-GB" b="1" i="1" dirty="0">
              <a:cs typeface="Calibri" panose="020F0502020204030204"/>
            </a:endParaRPr>
          </a:p>
        </p:txBody>
      </p:sp>
      <p:sp>
        <p:nvSpPr>
          <p:cNvPr id="9" name="TextBox 8">
            <a:extLst>
              <a:ext uri="{FF2B5EF4-FFF2-40B4-BE49-F238E27FC236}">
                <a16:creationId xmlns:a16="http://schemas.microsoft.com/office/drawing/2014/main" id="{8875CB30-1D7C-4593-8BD0-F0164254A7EF}"/>
              </a:ext>
            </a:extLst>
          </p:cNvPr>
          <p:cNvSpPr txBox="1"/>
          <p:nvPr/>
        </p:nvSpPr>
        <p:spPr>
          <a:xfrm>
            <a:off x="353563" y="5096158"/>
            <a:ext cx="4517409" cy="369332"/>
          </a:xfrm>
          <a:prstGeom prst="rect">
            <a:avLst/>
          </a:prstGeom>
          <a:solidFill>
            <a:srgbClr val="FFC000"/>
          </a:solidFill>
          <a:ln w="2857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i="1">
                <a:ea typeface="+mn-lt"/>
                <a:cs typeface="+mn-lt"/>
              </a:rPr>
              <a:t>Ethical Infomed Citizens</a:t>
            </a:r>
            <a:endParaRPr lang="en-GB" b="1" i="1" dirty="0">
              <a:ea typeface="+mn-lt"/>
              <a:cs typeface="+mn-lt"/>
            </a:endParaRPr>
          </a:p>
        </p:txBody>
      </p:sp>
      <p:sp>
        <p:nvSpPr>
          <p:cNvPr id="10" name="TextBox 9">
            <a:extLst>
              <a:ext uri="{FF2B5EF4-FFF2-40B4-BE49-F238E27FC236}">
                <a16:creationId xmlns:a16="http://schemas.microsoft.com/office/drawing/2014/main" id="{E07D5616-0A7E-4A97-9ED2-EA41D37E1496}"/>
              </a:ext>
            </a:extLst>
          </p:cNvPr>
          <p:cNvSpPr txBox="1"/>
          <p:nvPr/>
        </p:nvSpPr>
        <p:spPr>
          <a:xfrm>
            <a:off x="7177443" y="5096157"/>
            <a:ext cx="4540156" cy="369332"/>
          </a:xfrm>
          <a:prstGeom prst="rect">
            <a:avLst/>
          </a:prstGeom>
          <a:solidFill>
            <a:srgbClr val="8931E8"/>
          </a:solidFill>
          <a:ln w="2857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i="1">
                <a:ea typeface="+mn-lt"/>
                <a:cs typeface="+mn-lt"/>
              </a:rPr>
              <a:t>Healthy, confident individuals</a:t>
            </a:r>
            <a:endParaRPr lang="en-GB" b="1" i="1" dirty="0">
              <a:ea typeface="+mn-lt"/>
              <a:cs typeface="+mn-lt"/>
            </a:endParaRPr>
          </a:p>
        </p:txBody>
      </p:sp>
      <p:sp>
        <p:nvSpPr>
          <p:cNvPr id="11" name="TextBox 10">
            <a:extLst>
              <a:ext uri="{FF2B5EF4-FFF2-40B4-BE49-F238E27FC236}">
                <a16:creationId xmlns:a16="http://schemas.microsoft.com/office/drawing/2014/main" id="{E585D8B4-36EA-4F3D-B6FA-380EA84935F6}"/>
              </a:ext>
            </a:extLst>
          </p:cNvPr>
          <p:cNvSpPr txBox="1"/>
          <p:nvPr/>
        </p:nvSpPr>
        <p:spPr>
          <a:xfrm>
            <a:off x="353563" y="5642069"/>
            <a:ext cx="4517409" cy="369332"/>
          </a:xfrm>
          <a:prstGeom prst="rect">
            <a:avLst/>
          </a:prstGeom>
          <a:solidFill>
            <a:srgbClr val="92D050"/>
          </a:solidFill>
          <a:ln w="2857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i="1">
                <a:ea typeface="+mn-lt"/>
                <a:cs typeface="+mn-lt"/>
              </a:rPr>
              <a:t>Ambitious capable learners</a:t>
            </a:r>
            <a:endParaRPr lang="en-US"/>
          </a:p>
        </p:txBody>
      </p:sp>
      <p:sp>
        <p:nvSpPr>
          <p:cNvPr id="12" name="TextBox 11">
            <a:extLst>
              <a:ext uri="{FF2B5EF4-FFF2-40B4-BE49-F238E27FC236}">
                <a16:creationId xmlns:a16="http://schemas.microsoft.com/office/drawing/2014/main" id="{0DD438FE-7B9D-4302-A7AF-A2758B442DA4}"/>
              </a:ext>
            </a:extLst>
          </p:cNvPr>
          <p:cNvSpPr txBox="1"/>
          <p:nvPr/>
        </p:nvSpPr>
        <p:spPr>
          <a:xfrm>
            <a:off x="7143324" y="5642068"/>
            <a:ext cx="4608394" cy="369332"/>
          </a:xfrm>
          <a:prstGeom prst="rect">
            <a:avLst/>
          </a:prstGeom>
          <a:solidFill>
            <a:srgbClr val="00B0F0"/>
          </a:solidFill>
          <a:ln w="2857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i="1"/>
              <a:t>Enterprising, creative contributors</a:t>
            </a:r>
            <a:endParaRPr lang="en-GB" b="1" i="1">
              <a:ea typeface="+mn-lt"/>
              <a:cs typeface="+mn-lt"/>
            </a:endParaRPr>
          </a:p>
        </p:txBody>
      </p:sp>
      <p:sp>
        <p:nvSpPr>
          <p:cNvPr id="13" name="TextBox 12">
            <a:extLst>
              <a:ext uri="{FF2B5EF4-FFF2-40B4-BE49-F238E27FC236}">
                <a16:creationId xmlns:a16="http://schemas.microsoft.com/office/drawing/2014/main" id="{E4D96DF5-384F-4959-B146-E259F4D8F1B7}"/>
              </a:ext>
            </a:extLst>
          </p:cNvPr>
          <p:cNvSpPr txBox="1"/>
          <p:nvPr/>
        </p:nvSpPr>
        <p:spPr>
          <a:xfrm>
            <a:off x="5261781" y="5250407"/>
            <a:ext cx="1537649" cy="646331"/>
          </a:xfrm>
          <a:prstGeom prst="rect">
            <a:avLst/>
          </a:prstGeom>
          <a:noFill/>
          <a:ln w="28575">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i="1">
                <a:ea typeface="+mn-lt"/>
                <a:cs typeface="+mn-lt"/>
              </a:rPr>
              <a:t>Our </a:t>
            </a:r>
            <a:endParaRPr lang="en-GB" b="1" i="1" dirty="0">
              <a:ea typeface="+mn-lt"/>
              <a:cs typeface="+mn-lt"/>
            </a:endParaRPr>
          </a:p>
          <a:p>
            <a:pPr algn="ctr"/>
            <a:r>
              <a:rPr lang="en-GB" b="1" i="1">
                <a:ea typeface="+mn-lt"/>
                <a:cs typeface="+mn-lt"/>
              </a:rPr>
              <a:t>curriculum</a:t>
            </a:r>
            <a:endParaRPr lang="en-GB" b="1" i="1" dirty="0">
              <a:ea typeface="+mn-lt"/>
              <a:cs typeface="+mn-lt"/>
            </a:endParaRPr>
          </a:p>
        </p:txBody>
      </p:sp>
      <p:sp>
        <p:nvSpPr>
          <p:cNvPr id="17" name="Arrow: Right 16">
            <a:extLst>
              <a:ext uri="{FF2B5EF4-FFF2-40B4-BE49-F238E27FC236}">
                <a16:creationId xmlns:a16="http://schemas.microsoft.com/office/drawing/2014/main" id="{E3013946-EE2A-4C51-9F46-64AFE536FB10}"/>
              </a:ext>
            </a:extLst>
          </p:cNvPr>
          <p:cNvSpPr/>
          <p:nvPr/>
        </p:nvSpPr>
        <p:spPr>
          <a:xfrm rot="11880000">
            <a:off x="4906424" y="5220338"/>
            <a:ext cx="307075" cy="204716"/>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Right 17">
            <a:extLst>
              <a:ext uri="{FF2B5EF4-FFF2-40B4-BE49-F238E27FC236}">
                <a16:creationId xmlns:a16="http://schemas.microsoft.com/office/drawing/2014/main" id="{DED8A7EC-F9E7-4A44-820B-A4EA48C72E56}"/>
              </a:ext>
            </a:extLst>
          </p:cNvPr>
          <p:cNvSpPr/>
          <p:nvPr/>
        </p:nvSpPr>
        <p:spPr>
          <a:xfrm rot="9540000">
            <a:off x="4907763" y="5726832"/>
            <a:ext cx="295702" cy="216089"/>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Right 18">
            <a:extLst>
              <a:ext uri="{FF2B5EF4-FFF2-40B4-BE49-F238E27FC236}">
                <a16:creationId xmlns:a16="http://schemas.microsoft.com/office/drawing/2014/main" id="{3EF348B5-5C4F-4969-9E6C-038264A8595F}"/>
              </a:ext>
            </a:extLst>
          </p:cNvPr>
          <p:cNvSpPr/>
          <p:nvPr/>
        </p:nvSpPr>
        <p:spPr>
          <a:xfrm rot="2040000">
            <a:off x="6829822" y="5704085"/>
            <a:ext cx="295702" cy="216089"/>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6F52A08D-F8B1-4DE0-9F60-93C5A06180FF}"/>
              </a:ext>
            </a:extLst>
          </p:cNvPr>
          <p:cNvSpPr/>
          <p:nvPr/>
        </p:nvSpPr>
        <p:spPr>
          <a:xfrm rot="-1800000">
            <a:off x="6852568" y="5215040"/>
            <a:ext cx="295702" cy="216089"/>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9DAA9A8A-540D-4463-BFE3-91280533EAEE}"/>
              </a:ext>
            </a:extLst>
          </p:cNvPr>
          <p:cNvSpPr txBox="1"/>
          <p:nvPr/>
        </p:nvSpPr>
        <p:spPr>
          <a:xfrm>
            <a:off x="2806605" y="6207171"/>
            <a:ext cx="6848900" cy="369332"/>
          </a:xfrm>
          <a:prstGeom prst="rect">
            <a:avLst/>
          </a:prstGeom>
          <a:ln/>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i="1">
                <a:solidFill>
                  <a:srgbClr val="FFFF00"/>
                </a:solidFill>
                <a:latin typeface="Bradley Hand ITC"/>
                <a:ea typeface="+mn-lt"/>
                <a:cs typeface="+mn-lt"/>
              </a:rPr>
              <a:t>Together we live, together we learn- Cyd fyw, Cyd ddysgu</a:t>
            </a:r>
            <a:endParaRPr lang="en-GB" b="1" i="1" dirty="0">
              <a:solidFill>
                <a:srgbClr val="FFFF00"/>
              </a:solidFill>
              <a:latin typeface="Bradley Hand ITC"/>
              <a:ea typeface="+mn-lt"/>
              <a:cs typeface="+mn-lt"/>
            </a:endParaRPr>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252F5EB1DE3E4FB7D9F9506C7406AF" ma:contentTypeVersion="10" ma:contentTypeDescription="Create a new document." ma:contentTypeScope="" ma:versionID="72b80b32c5e23e201df31a37807cfb69">
  <xsd:schema xmlns:xsd="http://www.w3.org/2001/XMLSchema" xmlns:xs="http://www.w3.org/2001/XMLSchema" xmlns:p="http://schemas.microsoft.com/office/2006/metadata/properties" xmlns:ns2="afa481e7-87e6-48ee-ab99-4cad8d65458c" targetNamespace="http://schemas.microsoft.com/office/2006/metadata/properties" ma:root="true" ma:fieldsID="a932c9dc40935bc2ff64d986793663ba" ns2:_="">
    <xsd:import namespace="afa481e7-87e6-48ee-ab99-4cad8d65458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a481e7-87e6-48ee-ab99-4cad8d65458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0436088-8B01-42ED-94BF-10D1068D89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fa481e7-87e6-48ee-ab99-4cad8d65458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1662325-17F9-4017-97C7-D0E7AADB45BC}">
  <ds:schemaRefs>
    <ds:schemaRef ds:uri="http://purl.org/dc/dcmitype/"/>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afa481e7-87e6-48ee-ab99-4cad8d65458c"/>
    <ds:schemaRef ds:uri="http://www.w3.org/XML/1998/namespace"/>
  </ds:schemaRefs>
</ds:datastoreItem>
</file>

<file path=customXml/itemProps3.xml><?xml version="1.0" encoding="utf-8"?>
<ds:datastoreItem xmlns:ds="http://schemas.openxmlformats.org/officeDocument/2006/customXml" ds:itemID="{61A7757F-59F2-446E-9E68-7C4C781DB61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10</TotalTime>
  <Words>224</Words>
  <Application>Microsoft Office PowerPoint</Application>
  <PresentationFormat>Widescreen</PresentationFormat>
  <Paragraphs>31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Bradley Hand ITC</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Angharad Prys Evans</dc:creator>
  <cp:lastModifiedBy>B Locke (Glenboi Primary School)</cp:lastModifiedBy>
  <cp:revision>196</cp:revision>
  <dcterms:created xsi:type="dcterms:W3CDTF">2021-04-27T11:14:43Z</dcterms:created>
  <dcterms:modified xsi:type="dcterms:W3CDTF">2026-10-16T10:49:25Z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0x01010004252F5EB1DE3E4FB7D9F9506C7406AF</vt:lpwstr>
  </property>
</Properties>
</file>